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aleway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bold.fntdata"/><Relationship Id="rId10" Type="http://schemas.openxmlformats.org/officeDocument/2006/relationships/font" Target="fonts/Raleway-regular.fntdata"/><Relationship Id="rId13" Type="http://schemas.openxmlformats.org/officeDocument/2006/relationships/font" Target="fonts/Raleway-boldItalic.fntdata"/><Relationship Id="rId12" Type="http://schemas.openxmlformats.org/officeDocument/2006/relationships/font" Target="fonts/Raleway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39ec7ad2da_0_20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39ec7ad2da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39ec7ad2da_0_20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39ec7ad2da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39ec7ad2da_0_21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39ec7ad2da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39ec7ad2da_0_23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39ec7ad2da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FA82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50064"/>
          <a:stretch/>
        </p:blipFill>
        <p:spPr>
          <a:xfrm>
            <a:off x="80700" y="2651100"/>
            <a:ext cx="8982600" cy="2383200"/>
          </a:xfrm>
          <a:prstGeom prst="rect">
            <a:avLst/>
          </a:prstGeom>
          <a:solidFill>
            <a:srgbClr val="FA828B"/>
          </a:solidFill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50064"/>
          <a:stretch/>
        </p:blipFill>
        <p:spPr>
          <a:xfrm>
            <a:off x="80700" y="2651100"/>
            <a:ext cx="8982600" cy="2383200"/>
          </a:xfrm>
          <a:prstGeom prst="rect">
            <a:avLst/>
          </a:prstGeom>
          <a:solidFill>
            <a:srgbClr val="FA828B"/>
          </a:solidFill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Advocacy Campaign Title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team members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Advocacy campaign vision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Add your advocacy campaign vision…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advocacy campaign essential info</a:t>
            </a:r>
            <a:endParaRPr/>
          </a:p>
        </p:txBody>
      </p:sp>
      <p:cxnSp>
        <p:nvCxnSpPr>
          <p:cNvPr id="72" name="Google Shape;72;p15"/>
          <p:cNvCxnSpPr/>
          <p:nvPr/>
        </p:nvCxnSpPr>
        <p:spPr>
          <a:xfrm>
            <a:off x="420075" y="2790116"/>
            <a:ext cx="8336100" cy="0"/>
          </a:xfrm>
          <a:prstGeom prst="straightConnector1">
            <a:avLst/>
          </a:prstGeom>
          <a:noFill/>
          <a:ln cap="flat" cmpd="sng" w="19050">
            <a:solidFill>
              <a:srgbClr val="FA828B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73" name="Google Shape;73;p15"/>
          <p:cNvGrpSpPr/>
          <p:nvPr/>
        </p:nvGrpSpPr>
        <p:grpSpPr>
          <a:xfrm>
            <a:off x="648675" y="1581271"/>
            <a:ext cx="196200" cy="1306800"/>
            <a:chOff x="648675" y="1657471"/>
            <a:chExt cx="196200" cy="1306800"/>
          </a:xfrm>
        </p:grpSpPr>
        <p:sp>
          <p:nvSpPr>
            <p:cNvPr id="74" name="Google Shape;74;p15"/>
            <p:cNvSpPr/>
            <p:nvPr/>
          </p:nvSpPr>
          <p:spPr>
            <a:xfrm>
              <a:off x="648675" y="2768371"/>
              <a:ext cx="196200" cy="195900"/>
            </a:xfrm>
            <a:prstGeom prst="ellipse">
              <a:avLst/>
            </a:prstGeom>
            <a:solidFill>
              <a:srgbClr val="FA82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5" name="Google Shape;75;p15"/>
            <p:cNvCxnSpPr>
              <a:stCxn id="74" idx="0"/>
            </p:cNvCxnSpPr>
            <p:nvPr/>
          </p:nvCxnSpPr>
          <p:spPr>
            <a:xfrm rot="10800000">
              <a:off x="746775" y="1657471"/>
              <a:ext cx="0" cy="1110900"/>
            </a:xfrm>
            <a:prstGeom prst="straightConnector1">
              <a:avLst/>
            </a:prstGeom>
            <a:noFill/>
            <a:ln cap="flat" cmpd="sng" w="19050">
              <a:solidFill>
                <a:srgbClr val="FA828B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sp>
        <p:nvSpPr>
          <p:cNvPr id="76" name="Google Shape;76;p15"/>
          <p:cNvSpPr txBox="1"/>
          <p:nvPr>
            <p:ph idx="4294967295" type="body"/>
          </p:nvPr>
        </p:nvSpPr>
        <p:spPr>
          <a:xfrm>
            <a:off x="823805" y="1299975"/>
            <a:ext cx="2662200" cy="9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Beneficiary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Add primary and secondary advocacy campaign beneficiaries</a:t>
            </a:r>
            <a:endParaRPr sz="1400"/>
          </a:p>
        </p:txBody>
      </p:sp>
      <p:grpSp>
        <p:nvGrpSpPr>
          <p:cNvPr id="77" name="Google Shape;77;p15"/>
          <p:cNvGrpSpPr/>
          <p:nvPr/>
        </p:nvGrpSpPr>
        <p:grpSpPr>
          <a:xfrm>
            <a:off x="2512925" y="2692171"/>
            <a:ext cx="196200" cy="1404905"/>
            <a:chOff x="2512925" y="2768371"/>
            <a:chExt cx="196200" cy="1404905"/>
          </a:xfrm>
        </p:grpSpPr>
        <p:cxnSp>
          <p:nvCxnSpPr>
            <p:cNvPr id="78" name="Google Shape;78;p15"/>
            <p:cNvCxnSpPr/>
            <p:nvPr/>
          </p:nvCxnSpPr>
          <p:spPr>
            <a:xfrm>
              <a:off x="2611025" y="2964276"/>
              <a:ext cx="0" cy="1209000"/>
            </a:xfrm>
            <a:prstGeom prst="straightConnector1">
              <a:avLst/>
            </a:prstGeom>
            <a:noFill/>
            <a:ln cap="flat" cmpd="sng" w="19050">
              <a:solidFill>
                <a:srgbClr val="FA828B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sp>
          <p:nvSpPr>
            <p:cNvPr id="79" name="Google Shape;79;p15"/>
            <p:cNvSpPr/>
            <p:nvPr/>
          </p:nvSpPr>
          <p:spPr>
            <a:xfrm>
              <a:off x="2512925" y="2768371"/>
              <a:ext cx="196200" cy="195900"/>
            </a:xfrm>
            <a:prstGeom prst="ellipse">
              <a:avLst/>
            </a:prstGeom>
            <a:solidFill>
              <a:srgbClr val="FA82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15"/>
          <p:cNvSpPr txBox="1"/>
          <p:nvPr>
            <p:ph idx="4294967295" type="body"/>
          </p:nvPr>
        </p:nvSpPr>
        <p:spPr>
          <a:xfrm>
            <a:off x="2693150" y="3854675"/>
            <a:ext cx="2662200" cy="9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Topics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Add needs and rights that your campaign addresses</a:t>
            </a:r>
            <a:endParaRPr sz="1400"/>
          </a:p>
        </p:txBody>
      </p:sp>
      <p:grpSp>
        <p:nvGrpSpPr>
          <p:cNvPr id="81" name="Google Shape;81;p15"/>
          <p:cNvGrpSpPr/>
          <p:nvPr/>
        </p:nvGrpSpPr>
        <p:grpSpPr>
          <a:xfrm>
            <a:off x="4279200" y="1483171"/>
            <a:ext cx="196200" cy="1404900"/>
            <a:chOff x="4279200" y="1559371"/>
            <a:chExt cx="196200" cy="1404900"/>
          </a:xfrm>
        </p:grpSpPr>
        <p:cxnSp>
          <p:nvCxnSpPr>
            <p:cNvPr id="82" name="Google Shape;82;p15"/>
            <p:cNvCxnSpPr>
              <a:stCxn id="83" idx="0"/>
            </p:cNvCxnSpPr>
            <p:nvPr/>
          </p:nvCxnSpPr>
          <p:spPr>
            <a:xfrm rot="10800000">
              <a:off x="4377300" y="1559371"/>
              <a:ext cx="0" cy="1209000"/>
            </a:xfrm>
            <a:prstGeom prst="straightConnector1">
              <a:avLst/>
            </a:prstGeom>
            <a:noFill/>
            <a:ln cap="flat" cmpd="sng" w="19050">
              <a:solidFill>
                <a:srgbClr val="FA828B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sp>
          <p:nvSpPr>
            <p:cNvPr id="83" name="Google Shape;83;p15"/>
            <p:cNvSpPr/>
            <p:nvPr/>
          </p:nvSpPr>
          <p:spPr>
            <a:xfrm>
              <a:off x="4279200" y="2768371"/>
              <a:ext cx="196200" cy="195900"/>
            </a:xfrm>
            <a:prstGeom prst="ellipse">
              <a:avLst/>
            </a:prstGeom>
            <a:solidFill>
              <a:srgbClr val="FA82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15"/>
          <p:cNvSpPr txBox="1"/>
          <p:nvPr>
            <p:ph idx="4294967295" type="body"/>
          </p:nvPr>
        </p:nvSpPr>
        <p:spPr>
          <a:xfrm>
            <a:off x="4454449" y="1299975"/>
            <a:ext cx="2662200" cy="9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Stakeholders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Add priority stakeholders who you aim to influence to make impact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15"/>
          <p:cNvGrpSpPr/>
          <p:nvPr/>
        </p:nvGrpSpPr>
        <p:grpSpPr>
          <a:xfrm>
            <a:off x="6045475" y="2692171"/>
            <a:ext cx="196200" cy="1404905"/>
            <a:chOff x="6045475" y="2768371"/>
            <a:chExt cx="196200" cy="1404905"/>
          </a:xfrm>
        </p:grpSpPr>
        <p:cxnSp>
          <p:nvCxnSpPr>
            <p:cNvPr id="86" name="Google Shape;86;p15"/>
            <p:cNvCxnSpPr/>
            <p:nvPr/>
          </p:nvCxnSpPr>
          <p:spPr>
            <a:xfrm>
              <a:off x="6143575" y="2964276"/>
              <a:ext cx="0" cy="1209000"/>
            </a:xfrm>
            <a:prstGeom prst="straightConnector1">
              <a:avLst/>
            </a:prstGeom>
            <a:noFill/>
            <a:ln cap="flat" cmpd="sng" w="19050">
              <a:solidFill>
                <a:srgbClr val="FA828B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sp>
          <p:nvSpPr>
            <p:cNvPr id="87" name="Google Shape;87;p15"/>
            <p:cNvSpPr/>
            <p:nvPr/>
          </p:nvSpPr>
          <p:spPr>
            <a:xfrm>
              <a:off x="6045475" y="2768371"/>
              <a:ext cx="196200" cy="195900"/>
            </a:xfrm>
            <a:prstGeom prst="ellipse">
              <a:avLst/>
            </a:prstGeom>
            <a:solidFill>
              <a:srgbClr val="FA82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15"/>
          <p:cNvSpPr txBox="1"/>
          <p:nvPr>
            <p:ph idx="4294967295" type="body"/>
          </p:nvPr>
        </p:nvSpPr>
        <p:spPr>
          <a:xfrm>
            <a:off x="6225720" y="3854675"/>
            <a:ext cx="2662200" cy="9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Tactics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Add tactics which you choose to make impact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311700" y="555600"/>
            <a:ext cx="3546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advocacy campaign products</a:t>
            </a:r>
            <a:endParaRPr/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Lorem ipsum dolor sit amet, consectetur adipiscing elit.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Sed do eiusmod tempor incididunt ut labore et dolore magna aliqua.</a:t>
            </a:r>
            <a:endParaRPr sz="1600"/>
          </a:p>
        </p:txBody>
      </p:sp>
      <p:pic>
        <p:nvPicPr>
          <p:cNvPr descr="Side closeup of a hand pushing a knob on an audio mixer" id="95" name="Google Shape;95;p16"/>
          <p:cNvPicPr preferRelativeResize="0"/>
          <p:nvPr/>
        </p:nvPicPr>
        <p:blipFill rotWithShape="1">
          <a:blip r:embed="rId3">
            <a:alphaModFix/>
          </a:blip>
          <a:srcRect b="0" l="6112" r="0" t="0"/>
          <a:stretch/>
        </p:blipFill>
        <p:spPr>
          <a:xfrm>
            <a:off x="4317150" y="438224"/>
            <a:ext cx="3890968" cy="27554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o vintage cameras on a wooden shelf" id="96" name="Google Shape;96;p16"/>
          <p:cNvPicPr preferRelativeResize="0"/>
          <p:nvPr/>
        </p:nvPicPr>
        <p:blipFill rotWithShape="1">
          <a:blip r:embed="rId4">
            <a:alphaModFix/>
          </a:blip>
          <a:srcRect b="4212" l="1512" r="1503" t="1979"/>
          <a:stretch/>
        </p:blipFill>
        <p:spPr>
          <a:xfrm>
            <a:off x="4317150" y="3301319"/>
            <a:ext cx="1935230" cy="14039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tistic overhead shot of caramel-colored coffee in a white mug on a red solid background" id="97" name="Google Shape;97;p16"/>
          <p:cNvPicPr preferRelativeResize="0"/>
          <p:nvPr/>
        </p:nvPicPr>
        <p:blipFill rotWithShape="1">
          <a:blip r:embed="rId5">
            <a:alphaModFix/>
          </a:blip>
          <a:srcRect b="2471" l="13499" r="15968" t="2471"/>
          <a:stretch/>
        </p:blipFill>
        <p:spPr>
          <a:xfrm>
            <a:off x="6356200" y="3301320"/>
            <a:ext cx="1851925" cy="1403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